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8" r:id="rId3"/>
    <p:sldId id="257" r:id="rId4"/>
    <p:sldId id="267" r:id="rId5"/>
    <p:sldId id="258" r:id="rId6"/>
    <p:sldId id="262" r:id="rId7"/>
    <p:sldId id="259" r:id="rId8"/>
    <p:sldId id="260" r:id="rId9"/>
    <p:sldId id="269" r:id="rId10"/>
    <p:sldId id="261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72755"/>
  </p:normalViewPr>
  <p:slideViewPr>
    <p:cSldViewPr snapToGrid="0" snapToObjects="1">
      <p:cViewPr varScale="1">
        <p:scale>
          <a:sx n="81" d="100"/>
          <a:sy n="81" d="100"/>
        </p:scale>
        <p:origin x="1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eg>
</file>

<file path=ppt/media/image11.jpeg>
</file>

<file path=ppt/media/image12.tiff>
</file>

<file path=ppt/media/image2.JPG>
</file>

<file path=ppt/media/image3.jpg>
</file>

<file path=ppt/media/image4.jp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8BE4C0-8BAB-494B-8189-82602A6DC5A2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EF96DA-80DB-C44F-B7C4-C7DFAE76B4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58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Challenges of using other types of abiotic conditions to classify vegetation/area types, abiotic conditions generally the same, remnant native species composition is key. </a:t>
            </a:r>
          </a:p>
          <a:p>
            <a:r>
              <a:rPr lang="en-US" dirty="0"/>
              <a:t>Abiotic conditions will be used later but for now community composition will be used to determine how to group areas by vegetation communities.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B3D47-0F2A-904E-9742-44811BF656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60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Stress of the model shows if it fits well with data Stress of 0.2 is fair, Stress was 0.17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F96DA-80DB-C44F-B7C4-C7DFAE76B4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00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F96DA-80DB-C44F-B7C4-C7DFAE76B4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29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Identify most prevalent invasive species </a:t>
            </a:r>
          </a:p>
          <a:p>
            <a:pPr marL="171450" indent="-171450">
              <a:buFontTx/>
              <a:buChar char="-"/>
            </a:pPr>
            <a:r>
              <a:rPr lang="en-US" dirty="0"/>
              <a:t>Driver for degraded forest types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Environmental variables – light, humidity between vegetation types to further define these vegetation types.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Conduct multivariate analysis comparing these plant communities with reference site plant communities.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Potential metric for reference site success criteria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B3D47-0F2A-904E-9742-44811BF6561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10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444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2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139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8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145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8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275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713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6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71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635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C798D-381E-ED4A-8F36-6CFFBD02685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2E51F-241E-364E-9336-019466197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65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Vegetation Classification vs. Current Seedling Community Composition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Christiana </a:t>
            </a:r>
            <a:r>
              <a:rPr lang="en-US" dirty="0" err="1"/>
              <a:t>Quinata</a:t>
            </a:r>
            <a:endParaRPr lang="en-US" dirty="0"/>
          </a:p>
          <a:p>
            <a:r>
              <a:rPr lang="en-US" dirty="0"/>
              <a:t>EEB698 Final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1887187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9472E-90BB-0A47-A39A-C2BD7BD7D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 vegetation classification is not representative of seedling/sapling composition</a:t>
            </a:r>
          </a:p>
          <a:p>
            <a:r>
              <a:rPr lang="en-US" dirty="0"/>
              <a:t>Invasive species (i.e. ungulates) have impact on forest recruitment, in turn further altering regeneration of forests on Guam.</a:t>
            </a:r>
          </a:p>
        </p:txBody>
      </p:sp>
    </p:spTree>
    <p:extLst>
      <p:ext uri="{BB962C8B-B14F-4D97-AF65-F5344CB8AC3E}">
        <p14:creationId xmlns:p14="http://schemas.microsoft.com/office/powerpoint/2010/main" val="1437867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C3AAD-B813-1D45-BBCE-AB6FA5807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Application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DA74AF-B53F-8440-B07A-8F9A12EFD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62084" y="1549580"/>
            <a:ext cx="6622579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38B40A-C4AF-0241-99B1-D7798AD0A8A8}"/>
              </a:ext>
            </a:extLst>
          </p:cNvPr>
          <p:cNvSpPr txBox="1"/>
          <p:nvPr/>
        </p:nvSpPr>
        <p:spPr>
          <a:xfrm>
            <a:off x="1086928" y="2139351"/>
            <a:ext cx="3676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Additional species list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Incorporate overstory in species composition per transect</a:t>
            </a:r>
          </a:p>
        </p:txBody>
      </p:sp>
    </p:spTree>
    <p:extLst>
      <p:ext uri="{BB962C8B-B14F-4D97-AF65-F5344CB8AC3E}">
        <p14:creationId xmlns:p14="http://schemas.microsoft.com/office/powerpoint/2010/main" val="2258505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68CD1-0B28-2F49-B718-40ADB8AA7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A284C49-079C-3449-8691-AE41630E0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Field Crew</a:t>
            </a:r>
          </a:p>
          <a:p>
            <a:pPr>
              <a:buFontTx/>
              <a:buChar char="-"/>
            </a:pPr>
            <a:r>
              <a:rPr lang="en-US" dirty="0"/>
              <a:t>Martin Kastner (Project Lead)</a:t>
            </a:r>
          </a:p>
          <a:p>
            <a:pPr>
              <a:buFontTx/>
              <a:buChar char="-"/>
            </a:pPr>
            <a:r>
              <a:rPr lang="en-US" dirty="0"/>
              <a:t>Zia </a:t>
            </a:r>
            <a:r>
              <a:rPr lang="en-US" dirty="0" err="1"/>
              <a:t>Crytser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Joanna</a:t>
            </a:r>
          </a:p>
          <a:p>
            <a:pPr>
              <a:buFontTx/>
              <a:buChar char="-"/>
            </a:pPr>
            <a:r>
              <a:rPr lang="en-US" dirty="0"/>
              <a:t>Adeline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 Wrangler</a:t>
            </a:r>
          </a:p>
          <a:p>
            <a:pPr marL="0" indent="0">
              <a:buNone/>
            </a:pPr>
            <a:r>
              <a:rPr lang="en-US" dirty="0"/>
              <a:t>- McKayla Spencer</a:t>
            </a:r>
          </a:p>
        </p:txBody>
      </p:sp>
    </p:spTree>
    <p:extLst>
      <p:ext uri="{BB962C8B-B14F-4D97-AF65-F5344CB8AC3E}">
        <p14:creationId xmlns:p14="http://schemas.microsoft.com/office/powerpoint/2010/main" val="191583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4A2B6-491D-934C-B9A9-CDA22D313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Survey and Long-term Monitoring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73E91-8A42-364D-A621-551EA4127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(1) results from the ecosystem baseline survey </a:t>
            </a:r>
          </a:p>
          <a:p>
            <a:r>
              <a:rPr lang="en-US" dirty="0"/>
              <a:t>(2) potential treatment units based on environmental conditions, </a:t>
            </a:r>
          </a:p>
          <a:p>
            <a:r>
              <a:rPr lang="en-US" dirty="0"/>
              <a:t>(3) site parameters for native limestone forest plant species,</a:t>
            </a:r>
          </a:p>
          <a:p>
            <a:r>
              <a:rPr lang="en-US" dirty="0"/>
              <a:t> (4) non-native species to be controlled or eradicated, </a:t>
            </a:r>
          </a:p>
          <a:p>
            <a:r>
              <a:rPr lang="en-US" dirty="0"/>
              <a:t>(5) locations for reference sites. 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82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Does the current vegetation classification correctly classify seedling and saplings?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Importance: What type of regeneration is occurring within the different vegetation classifications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834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D458-7348-954C-851F-A985FBEA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/>
              <a:t>Vegetation Types	</a:t>
            </a:r>
          </a:p>
        </p:txBody>
      </p:sp>
      <p:pic>
        <p:nvPicPr>
          <p:cNvPr id="9" name="Content Placeholder 8" descr="A person holding a sign in front of a tree&#10;&#10;Description automatically generated">
            <a:extLst>
              <a:ext uri="{FF2B5EF4-FFF2-40B4-BE49-F238E27FC236}">
                <a16:creationId xmlns:a16="http://schemas.microsoft.com/office/drawing/2014/main" id="{C77AA95C-32E7-E645-B7F7-50A78D6C2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6800" y="1419410"/>
            <a:ext cx="3325960" cy="2494470"/>
          </a:xfrm>
        </p:spPr>
      </p:pic>
      <p:pic>
        <p:nvPicPr>
          <p:cNvPr id="12" name="Picture 11" descr="A person holding a sign&#10;&#10;Description automatically generated">
            <a:extLst>
              <a:ext uri="{FF2B5EF4-FFF2-40B4-BE49-F238E27FC236}">
                <a16:creationId xmlns:a16="http://schemas.microsoft.com/office/drawing/2014/main" id="{1D45A085-9CFA-7B44-8588-F86461548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4098546"/>
            <a:ext cx="3325960" cy="2494470"/>
          </a:xfrm>
          <a:prstGeom prst="rect">
            <a:avLst/>
          </a:prstGeom>
        </p:spPr>
      </p:pic>
      <p:pic>
        <p:nvPicPr>
          <p:cNvPr id="15" name="Picture 14" descr="A tree in a forest&#10;&#10;Description automatically generated">
            <a:extLst>
              <a:ext uri="{FF2B5EF4-FFF2-40B4-BE49-F238E27FC236}">
                <a16:creationId xmlns:a16="http://schemas.microsoft.com/office/drawing/2014/main" id="{EAC306EE-6132-4C4D-9AFF-E1FE335541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2609" y="4085015"/>
            <a:ext cx="3325960" cy="2494472"/>
          </a:xfrm>
          <a:prstGeom prst="rect">
            <a:avLst/>
          </a:prstGeom>
        </p:spPr>
      </p:pic>
      <p:pic>
        <p:nvPicPr>
          <p:cNvPr id="18" name="Picture 17" descr="A sign in front of a tree&#10;&#10;Description automatically generated">
            <a:extLst>
              <a:ext uri="{FF2B5EF4-FFF2-40B4-BE49-F238E27FC236}">
                <a16:creationId xmlns:a16="http://schemas.microsoft.com/office/drawing/2014/main" id="{CA6CCFE2-D1EE-9C44-88FE-670D8021C2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6656" y="1419410"/>
            <a:ext cx="3325960" cy="249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73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1516CB1-E8C8-4751-B6A6-46B2D1E72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11480"/>
            <a:ext cx="11131298" cy="1106424"/>
          </a:xfrm>
        </p:spPr>
        <p:txBody>
          <a:bodyPr>
            <a:normAutofit/>
          </a:bodyPr>
          <a:lstStyle/>
          <a:p>
            <a:r>
              <a:rPr lang="en-US" sz="3600"/>
              <a:t>Methods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C0C0D1-E79A-41FF-8322-256F6DD1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8521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601B26-93BB-C14F-9256-33D7ECE6A8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79" r="-2" b="-2"/>
          <a:stretch/>
        </p:blipFill>
        <p:spPr>
          <a:xfrm>
            <a:off x="429767" y="1721922"/>
            <a:ext cx="3419856" cy="4520560"/>
          </a:xfrm>
          <a:prstGeom prst="rect">
            <a:avLst/>
          </a:prstGeom>
        </p:spPr>
      </p:pic>
      <p:pic>
        <p:nvPicPr>
          <p:cNvPr id="5" name="Content Placeholder 4" descr="A picture containing umbrella, bag&#10;&#10;Description automatically generated">
            <a:extLst>
              <a:ext uri="{FF2B5EF4-FFF2-40B4-BE49-F238E27FC236}">
                <a16:creationId xmlns:a16="http://schemas.microsoft.com/office/drawing/2014/main" id="{A803AB0D-75BE-C74A-B217-91A81B6D81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6500"/>
          <a:stretch/>
        </p:blipFill>
        <p:spPr>
          <a:xfrm>
            <a:off x="4226837" y="1721922"/>
            <a:ext cx="3420596" cy="4520560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95FA420-5595-49D1-9D5F-79EC43B55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4648" y="1721922"/>
            <a:ext cx="3609143" cy="4520560"/>
          </a:xfrm>
          <a:prstGeom prst="rect">
            <a:avLst/>
          </a:pr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09348" y="2020824"/>
            <a:ext cx="2956060" cy="3959352"/>
          </a:xfrm>
        </p:spPr>
        <p:txBody>
          <a:bodyPr anchor="ctr">
            <a:normAutofit/>
          </a:bodyPr>
          <a:lstStyle/>
          <a:p>
            <a:r>
              <a:rPr lang="en-US" sz="1800" dirty="0"/>
              <a:t>Vegetation Transect Survey</a:t>
            </a:r>
          </a:p>
          <a:p>
            <a:pPr lvl="1"/>
            <a:r>
              <a:rPr lang="en-US" sz="1800" dirty="0"/>
              <a:t>Overstory</a:t>
            </a:r>
          </a:p>
          <a:p>
            <a:pPr lvl="1"/>
            <a:r>
              <a:rPr lang="en-US" sz="1800" dirty="0"/>
              <a:t>Understory quadrat</a:t>
            </a:r>
          </a:p>
          <a:p>
            <a:pPr lvl="1"/>
            <a:r>
              <a:rPr lang="en-US" sz="1800" dirty="0"/>
              <a:t>Understory belt</a:t>
            </a:r>
          </a:p>
          <a:p>
            <a:pPr lvl="1"/>
            <a:r>
              <a:rPr lang="en-US" sz="1800" dirty="0"/>
              <a:t>Additional species</a:t>
            </a:r>
          </a:p>
          <a:p>
            <a:pPr lvl="1"/>
            <a:r>
              <a:rPr lang="en-US" sz="1800" dirty="0"/>
              <a:t>Vine cover</a:t>
            </a:r>
          </a:p>
          <a:p>
            <a:r>
              <a:rPr lang="en-US" sz="1800" dirty="0"/>
              <a:t>Understory belt</a:t>
            </a:r>
          </a:p>
          <a:p>
            <a:pPr lvl="1"/>
            <a:r>
              <a:rPr lang="en-US" sz="1800" dirty="0"/>
              <a:t>25 meter transect, Seedling and sapling count </a:t>
            </a:r>
          </a:p>
          <a:p>
            <a:pPr lvl="2"/>
            <a:r>
              <a:rPr lang="en-US" sz="1800" dirty="0"/>
              <a:t>98 transects </a:t>
            </a:r>
          </a:p>
          <a:p>
            <a:pPr marL="0" indent="0">
              <a:buNone/>
            </a:pPr>
            <a:r>
              <a:rPr lang="en-US" sz="1800" dirty="0"/>
              <a:t>	</a:t>
            </a: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E34D67BD-8481-384B-AEE5-3C82462C7C4F}"/>
              </a:ext>
            </a:extLst>
          </p:cNvPr>
          <p:cNvSpPr/>
          <p:nvPr/>
        </p:nvSpPr>
        <p:spPr>
          <a:xfrm>
            <a:off x="8802255" y="3066473"/>
            <a:ext cx="2041236" cy="36252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7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3077D-A92F-064D-AB98-1EF1A28B3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NA’s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923CF-D508-DB4C-A036-E595E410F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Package </a:t>
            </a:r>
            <a:r>
              <a:rPr lang="en-US" b="1" dirty="0" err="1"/>
              <a:t>varhandle</a:t>
            </a:r>
            <a:endParaRPr lang="en-US" b="1" dirty="0"/>
          </a:p>
          <a:p>
            <a:r>
              <a:rPr lang="en-US" dirty="0"/>
              <a:t>Function </a:t>
            </a:r>
            <a:r>
              <a:rPr lang="en-US" b="1" dirty="0" err="1"/>
              <a:t>Inspect.na</a:t>
            </a:r>
            <a:r>
              <a:rPr lang="en-US" b="1" dirty="0"/>
              <a:t> 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7A378EF-5D9B-1B4A-89CC-8A250C976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640" y="838200"/>
            <a:ext cx="5892800" cy="5181600"/>
          </a:xfrm>
          <a:prstGeom prst="rect">
            <a:avLst/>
          </a:prstGeom>
        </p:spPr>
      </p:pic>
      <p:pic>
        <p:nvPicPr>
          <p:cNvPr id="7" name="Picture 6" descr="A picture containing knife, table&#10;&#10;Description automatically generated">
            <a:extLst>
              <a:ext uri="{FF2B5EF4-FFF2-40B4-BE49-F238E27FC236}">
                <a16:creationId xmlns:a16="http://schemas.microsoft.com/office/drawing/2014/main" id="{BB968FD0-4DC2-2044-A986-A26AF5CBF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65" y="4446747"/>
            <a:ext cx="4731711" cy="110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8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/>
              <a:t>Analysis:NMDS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448688-74E3-0240-8A56-D7D04CB94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r>
              <a:rPr lang="en-US" sz="2000" dirty="0"/>
              <a:t>Non-linear Multidimensional Scaling (NMDS)</a:t>
            </a:r>
          </a:p>
          <a:p>
            <a:pPr lvl="1"/>
            <a:r>
              <a:rPr lang="en-US" sz="2000" dirty="0" err="1"/>
              <a:t>Marasita</a:t>
            </a:r>
            <a:r>
              <a:rPr lang="en-US" sz="2000" dirty="0"/>
              <a:t> horn</a:t>
            </a:r>
          </a:p>
          <a:p>
            <a:r>
              <a:rPr lang="en-US" sz="2400" dirty="0"/>
              <a:t>Clustering</a:t>
            </a:r>
          </a:p>
          <a:p>
            <a:pPr marL="457200" lvl="1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9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3F5A28-3F26-E34A-8901-D00AA77BF4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98" r="1" b="1783"/>
          <a:stretch/>
        </p:blipFill>
        <p:spPr>
          <a:xfrm>
            <a:off x="5120640" y="1904281"/>
            <a:ext cx="6233160" cy="42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861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pic>
        <p:nvPicPr>
          <p:cNvPr id="5" name="Content Placeholder 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CEF85C40-4E82-134A-B63B-C1C879E8DF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3319" y="1362512"/>
            <a:ext cx="5842681" cy="4934075"/>
          </a:xfr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BF9B7C1E-D5FC-0849-85C4-19306460D0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9373" y="1027906"/>
            <a:ext cx="6089308" cy="513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48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3470E-A187-0847-81A5-2816A6E22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MDS3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7753B-63C4-A846-9C74-326278B1E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forest.mds3 &lt;- </a:t>
            </a:r>
            <a:r>
              <a:rPr lang="en-US" dirty="0" err="1"/>
              <a:t>metaMDS</a:t>
            </a:r>
            <a:r>
              <a:rPr lang="en-US" dirty="0"/>
              <a:t>(</a:t>
            </a:r>
            <a:r>
              <a:rPr lang="en-US" dirty="0" err="1"/>
              <a:t>forest.mh,k</a:t>
            </a:r>
            <a:r>
              <a:rPr lang="en-US" dirty="0"/>
              <a:t>=3,distance='horn',</a:t>
            </a:r>
            <a:r>
              <a:rPr lang="en-US" dirty="0" err="1"/>
              <a:t>autotransform</a:t>
            </a:r>
            <a:r>
              <a:rPr lang="en-US" dirty="0"/>
              <a:t>=F)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Stress: 0.104 = ok fit, </a:t>
            </a:r>
            <a:r>
              <a:rPr lang="en-US"/>
              <a:t>0.05 would be better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457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369</Words>
  <Application>Microsoft Macintosh PowerPoint</Application>
  <PresentationFormat>Widescreen</PresentationFormat>
  <Paragraphs>69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Vegetation Classification vs. Current Seedling Community Composition</vt:lpstr>
      <vt:lpstr>Baseline Survey and Long-term Monitoring Plan</vt:lpstr>
      <vt:lpstr>Introduction</vt:lpstr>
      <vt:lpstr>Vegetation Types </vt:lpstr>
      <vt:lpstr>Methods</vt:lpstr>
      <vt:lpstr>Finding NA’s</vt:lpstr>
      <vt:lpstr>Analysis:NMDS</vt:lpstr>
      <vt:lpstr>Results </vt:lpstr>
      <vt:lpstr>MDS3</vt:lpstr>
      <vt:lpstr>Discussion</vt:lpstr>
      <vt:lpstr>Further Application</vt:lpstr>
      <vt:lpstr>Acknowledgements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Correctly Classified or not?</dc:title>
  <dc:creator>Christiana Quinata</dc:creator>
  <cp:lastModifiedBy>Christiana Quinata</cp:lastModifiedBy>
  <cp:revision>8</cp:revision>
  <dcterms:created xsi:type="dcterms:W3CDTF">2019-12-12T05:50:01Z</dcterms:created>
  <dcterms:modified xsi:type="dcterms:W3CDTF">2019-12-12T20:29:43Z</dcterms:modified>
</cp:coreProperties>
</file>